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9" r:id="rId2"/>
    <p:sldId id="11088672" r:id="rId3"/>
  </p:sldIdLst>
  <p:sldSz cx="12192000" cy="6858000"/>
  <p:notesSz cx="6858000" cy="9144000"/>
  <p:custDataLst>
    <p:tags r:id="rId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6" autoAdjust="0"/>
    <p:restoredTop sz="94660"/>
  </p:normalViewPr>
  <p:slideViewPr>
    <p:cSldViewPr snapToGrid="0">
      <p:cViewPr varScale="1">
        <p:scale>
          <a:sx n="94" d="100"/>
          <a:sy n="94" d="100"/>
        </p:scale>
        <p:origin x="4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EFE6B-609B-4DC9-8C8E-7919DA06EDF9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391CF-679A-48A5-983D-3C1CDDE8E1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B5FC6-DEA0-445C-B029-33BB61B13B5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577E-B567-47BE-A368-D00B44BB65EC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D19B-5A68-455D-A132-1C47663F3F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577E-B567-47BE-A368-D00B44BB65EC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D19B-5A68-455D-A132-1C47663F3F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577E-B567-47BE-A368-D00B44BB65EC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D19B-5A68-455D-A132-1C47663F3F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577E-B567-47BE-A368-D00B44BB65EC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D19B-5A68-455D-A132-1C47663F3F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577E-B567-47BE-A368-D00B44BB65EC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D19B-5A68-455D-A132-1C47663F3F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577E-B567-47BE-A368-D00B44BB65EC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D19B-5A68-455D-A132-1C47663F3F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577E-B567-47BE-A368-D00B44BB65EC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D19B-5A68-455D-A132-1C47663F3F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577E-B567-47BE-A368-D00B44BB65EC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D19B-5A68-455D-A132-1C47663F3F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577E-B567-47BE-A368-D00B44BB65EC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D19B-5A68-455D-A132-1C47663F3F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577E-B567-47BE-A368-D00B44BB65EC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D19B-5A68-455D-A132-1C47663F3F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577E-B567-47BE-A368-D00B44BB65EC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D19B-5A68-455D-A132-1C47663F3F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6577E-B567-47BE-A368-D00B44BB65EC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ED19B-5A68-455D-A132-1C47663F3F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" y="1"/>
            <a:ext cx="12192000" cy="6863863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652" y="1693894"/>
            <a:ext cx="4400844" cy="4400844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49521">
            <a:off x="-1701897" y="-1351348"/>
            <a:ext cx="7162800" cy="10247578"/>
          </a:xfrm>
          <a:custGeom>
            <a:avLst/>
            <a:gdLst>
              <a:gd name="connsiteX0" fmla="*/ 1623808 w 7160331"/>
              <a:gd name="connsiteY0" fmla="*/ 0 h 6858000"/>
              <a:gd name="connsiteX1" fmla="*/ 7160331 w 7160331"/>
              <a:gd name="connsiteY1" fmla="*/ 0 h 6858000"/>
              <a:gd name="connsiteX2" fmla="*/ 5445831 w 7160331"/>
              <a:gd name="connsiteY2" fmla="*/ 6858000 h 6858000"/>
              <a:gd name="connsiteX3" fmla="*/ 0 w 7160331"/>
              <a:gd name="connsiteY3" fmla="*/ 6858000 h 6858000"/>
              <a:gd name="connsiteX4" fmla="*/ 0 w 7160331"/>
              <a:gd name="connsiteY4" fmla="*/ 64952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0331" h="6858000">
                <a:moveTo>
                  <a:pt x="1623808" y="0"/>
                </a:moveTo>
                <a:lnTo>
                  <a:pt x="7160331" y="0"/>
                </a:lnTo>
                <a:lnTo>
                  <a:pt x="5445831" y="6858000"/>
                </a:lnTo>
                <a:lnTo>
                  <a:pt x="0" y="6858000"/>
                </a:lnTo>
                <a:lnTo>
                  <a:pt x="0" y="6495232"/>
                </a:lnTo>
                <a:close/>
              </a:path>
            </a:pathLst>
          </a:custGeom>
        </p:spPr>
      </p:pic>
      <p:cxnSp>
        <p:nvCxnSpPr>
          <p:cNvPr id="40" name="直线连接符 22"/>
          <p:cNvCxnSpPr/>
          <p:nvPr/>
        </p:nvCxnSpPr>
        <p:spPr>
          <a:xfrm flipH="1">
            <a:off x="3832003" y="-71021"/>
            <a:ext cx="1759349" cy="7022237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2"/>
          <a:stretch>
            <a:fillRect/>
          </a:stretch>
        </p:blipFill>
        <p:spPr>
          <a:xfrm>
            <a:off x="5764644" y="1693894"/>
            <a:ext cx="1585242" cy="468532"/>
          </a:xfrm>
          <a:prstGeom prst="rect">
            <a:avLst/>
          </a:prstGeom>
        </p:spPr>
      </p:pic>
      <p:sp>
        <p:nvSpPr>
          <p:cNvPr id="11" name="副标题 2"/>
          <p:cNvSpPr txBox="1"/>
          <p:nvPr/>
        </p:nvSpPr>
        <p:spPr>
          <a:xfrm>
            <a:off x="5676710" y="6309381"/>
            <a:ext cx="5492872" cy="45769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-  </a:t>
            </a:r>
            <a:r>
              <a:rPr kumimoji="0" lang="zh-CN" altLang="en-US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艰苦创业  开拓创新  争创一流  </a:t>
            </a: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-</a:t>
            </a:r>
            <a:endParaRPr kumimoji="0" lang="zh-CN" altLang="en-US" sz="1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927A4D-E0B5-4E07-9F9D-1CA0D09D8FB3}"/>
              </a:ext>
            </a:extLst>
          </p:cNvPr>
          <p:cNvSpPr txBox="1"/>
          <p:nvPr/>
        </p:nvSpPr>
        <p:spPr>
          <a:xfrm>
            <a:off x="4196949" y="5676749"/>
            <a:ext cx="4562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汇报</a:t>
            </a:r>
            <a:r>
              <a:rPr lang="zh-CN" altLang="en-US">
                <a:solidFill>
                  <a:schemeClr val="accent2"/>
                </a:solidFill>
              </a:rPr>
              <a:t>人：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>
                <a:solidFill>
                  <a:schemeClr val="accent2"/>
                </a:solidFill>
              </a:rPr>
              <a:t>导师：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>
                <a:solidFill>
                  <a:schemeClr val="accent2"/>
                </a:solidFill>
              </a:rPr>
              <a:t>日期：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17541" y="569463"/>
            <a:ext cx="11975123" cy="217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800" b="1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遮挡目标的多尺度注意力机制研究及在葡萄果柄检测中的应用</a:t>
            </a:r>
            <a:endParaRPr kumimoji="1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1063" t="26333" r="79341" b="-1"/>
          <a:stretch>
            <a:fillRect/>
          </a:stretch>
        </p:blipFill>
        <p:spPr>
          <a:xfrm>
            <a:off x="0" y="0"/>
            <a:ext cx="1170122" cy="6858000"/>
          </a:xfrm>
          <a:custGeom>
            <a:avLst/>
            <a:gdLst>
              <a:gd name="connsiteX0" fmla="*/ 0 w 2964180"/>
              <a:gd name="connsiteY0" fmla="*/ 0 h 2964180"/>
              <a:gd name="connsiteX1" fmla="*/ 2964180 w 2964180"/>
              <a:gd name="connsiteY1" fmla="*/ 0 h 2964180"/>
              <a:gd name="connsiteX2" fmla="*/ 2964180 w 2964180"/>
              <a:gd name="connsiteY2" fmla="*/ 2964180 h 2964180"/>
              <a:gd name="connsiteX3" fmla="*/ 0 w 2964180"/>
              <a:gd name="connsiteY3" fmla="*/ 2964180 h 2964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4180" h="2964180">
                <a:moveTo>
                  <a:pt x="0" y="0"/>
                </a:moveTo>
                <a:lnTo>
                  <a:pt x="2964180" y="0"/>
                </a:lnTo>
                <a:lnTo>
                  <a:pt x="2964180" y="2964180"/>
                </a:lnTo>
                <a:lnTo>
                  <a:pt x="0" y="2964180"/>
                </a:lnTo>
                <a:close/>
              </a:path>
            </a:pathLst>
          </a:custGeom>
        </p:spPr>
      </p:pic>
      <p:cxnSp>
        <p:nvCxnSpPr>
          <p:cNvPr id="24" name="直线连接符 71"/>
          <p:cNvCxnSpPr/>
          <p:nvPr/>
        </p:nvCxnSpPr>
        <p:spPr>
          <a:xfrm>
            <a:off x="1289372" y="6676201"/>
            <a:ext cx="10650729" cy="0"/>
          </a:xfrm>
          <a:prstGeom prst="line">
            <a:avLst/>
          </a:prstGeom>
          <a:noFill/>
          <a:ln w="12700" cap="flat" cmpd="sng" algn="ctr">
            <a:solidFill>
              <a:srgbClr val="09234F"/>
            </a:solidFill>
            <a:prstDash val="solid"/>
            <a:miter lim="800000"/>
          </a:ln>
          <a:effectLst/>
        </p:spPr>
      </p:cxnSp>
      <p:cxnSp>
        <p:nvCxnSpPr>
          <p:cNvPr id="25" name="直线连接符 72"/>
          <p:cNvCxnSpPr/>
          <p:nvPr/>
        </p:nvCxnSpPr>
        <p:spPr>
          <a:xfrm flipV="1">
            <a:off x="11856972" y="6150822"/>
            <a:ext cx="0" cy="623623"/>
          </a:xfrm>
          <a:prstGeom prst="line">
            <a:avLst/>
          </a:prstGeom>
          <a:noFill/>
          <a:ln w="12700" cap="flat" cmpd="sng" algn="ctr">
            <a:solidFill>
              <a:srgbClr val="09234F"/>
            </a:solidFill>
            <a:prstDash val="solid"/>
            <a:miter lim="800000"/>
          </a:ln>
          <a:effectLst/>
        </p:spPr>
      </p:cxnSp>
      <p:cxnSp>
        <p:nvCxnSpPr>
          <p:cNvPr id="74" name="直线连接符 126"/>
          <p:cNvCxnSpPr/>
          <p:nvPr/>
        </p:nvCxnSpPr>
        <p:spPr>
          <a:xfrm>
            <a:off x="1158586" y="-18000"/>
            <a:ext cx="0" cy="6876000"/>
          </a:xfrm>
          <a:prstGeom prst="line">
            <a:avLst/>
          </a:prstGeom>
          <a:noFill/>
          <a:ln w="101600" cap="flat" cmpd="sng" algn="ctr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5400000" scaled="0"/>
            </a:gradFill>
            <a:prstDash val="solid"/>
            <a:miter lim="800000"/>
          </a:ln>
          <a:effectLst/>
        </p:spPr>
      </p:cxnSp>
      <p:pic>
        <p:nvPicPr>
          <p:cNvPr id="78" name="图片 7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6" y="265470"/>
            <a:ext cx="763050" cy="763050"/>
          </a:xfrm>
          <a:prstGeom prst="rect">
            <a:avLst/>
          </a:prstGeom>
        </p:spPr>
      </p:pic>
      <p:sp>
        <p:nvSpPr>
          <p:cNvPr id="9" name="AutoShape 2" descr="F:\start\Jerome\Typora%E6%96%87%E6%A1%A3\%E8%AE%BA%E6%96%87\Glove.assets\v2-c2377112b2ca1286eabe9068bb8723d7_720w.webp">
            <a:extLst>
              <a:ext uri="{FF2B5EF4-FFF2-40B4-BE49-F238E27FC236}">
                <a16:creationId xmlns:a16="http://schemas.microsoft.com/office/drawing/2014/main" id="{9E01341C-D2E4-48BC-8407-AC9D06DD35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9CBE9F-EB82-9612-8225-07354D866D92}"/>
              </a:ext>
            </a:extLst>
          </p:cNvPr>
          <p:cNvSpPr/>
          <p:nvPr/>
        </p:nvSpPr>
        <p:spPr>
          <a:xfrm>
            <a:off x="2877077" y="1821064"/>
            <a:ext cx="2427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Research Background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02C32B1-71A1-70E2-6A91-3BB4FD8CF0CC}"/>
              </a:ext>
            </a:extLst>
          </p:cNvPr>
          <p:cNvCxnSpPr/>
          <p:nvPr/>
        </p:nvCxnSpPr>
        <p:spPr>
          <a:xfrm>
            <a:off x="2983429" y="2237923"/>
            <a:ext cx="2483446" cy="0"/>
          </a:xfrm>
          <a:prstGeom prst="line">
            <a:avLst/>
          </a:prstGeom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A425BA1D-C732-E82F-50F9-0246C4E72FF6}"/>
              </a:ext>
            </a:extLst>
          </p:cNvPr>
          <p:cNvSpPr txBox="1"/>
          <p:nvPr/>
        </p:nvSpPr>
        <p:spPr>
          <a:xfrm>
            <a:off x="2876957" y="2229480"/>
            <a:ext cx="301561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研究背景及研究意义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7A733A-B6D6-5F1F-B93F-D15015848484}"/>
              </a:ext>
            </a:extLst>
          </p:cNvPr>
          <p:cNvSpPr txBox="1"/>
          <p:nvPr/>
        </p:nvSpPr>
        <p:spPr>
          <a:xfrm>
            <a:off x="2317173" y="1744307"/>
            <a:ext cx="613080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D53493-190A-743D-6E59-BA6CB3BA7B46}"/>
              </a:ext>
            </a:extLst>
          </p:cNvPr>
          <p:cNvSpPr/>
          <p:nvPr/>
        </p:nvSpPr>
        <p:spPr>
          <a:xfrm>
            <a:off x="6682594" y="1821064"/>
            <a:ext cx="179133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Research Status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E0F53B0-CCF3-3AFC-1678-DB8716918EA0}"/>
              </a:ext>
            </a:extLst>
          </p:cNvPr>
          <p:cNvCxnSpPr/>
          <p:nvPr/>
        </p:nvCxnSpPr>
        <p:spPr>
          <a:xfrm>
            <a:off x="6788946" y="2237923"/>
            <a:ext cx="2483446" cy="0"/>
          </a:xfrm>
          <a:prstGeom prst="line">
            <a:avLst/>
          </a:prstGeom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5769397-787B-0664-C9EB-4DCC89288F5C}"/>
              </a:ext>
            </a:extLst>
          </p:cNvPr>
          <p:cNvSpPr txBox="1"/>
          <p:nvPr/>
        </p:nvSpPr>
        <p:spPr>
          <a:xfrm>
            <a:off x="6682512" y="2229480"/>
            <a:ext cx="270573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国内外研究现状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091DCA-63CC-A9C4-C336-69C98AF4DAC2}"/>
              </a:ext>
            </a:extLst>
          </p:cNvPr>
          <p:cNvSpPr txBox="1"/>
          <p:nvPr/>
        </p:nvSpPr>
        <p:spPr>
          <a:xfrm>
            <a:off x="6122690" y="1744307"/>
            <a:ext cx="613080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6EDE7B2-73E7-E3F5-5BA8-7D13C1ADAEC9}"/>
              </a:ext>
            </a:extLst>
          </p:cNvPr>
          <p:cNvSpPr/>
          <p:nvPr/>
        </p:nvSpPr>
        <p:spPr>
          <a:xfrm>
            <a:off x="2877077" y="3914947"/>
            <a:ext cx="1803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Research Result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8FABB74-819D-F30B-CF20-AA9DE81F1E89}"/>
              </a:ext>
            </a:extLst>
          </p:cNvPr>
          <p:cNvCxnSpPr/>
          <p:nvPr/>
        </p:nvCxnSpPr>
        <p:spPr>
          <a:xfrm>
            <a:off x="2983429" y="4331806"/>
            <a:ext cx="2483446" cy="0"/>
          </a:xfrm>
          <a:prstGeom prst="line">
            <a:avLst/>
          </a:prstGeom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C9284FC-EEFB-F5DA-F0A5-04CCC628FBE9}"/>
              </a:ext>
            </a:extLst>
          </p:cNvPr>
          <p:cNvSpPr txBox="1"/>
          <p:nvPr/>
        </p:nvSpPr>
        <p:spPr>
          <a:xfrm>
            <a:off x="2876957" y="4323075"/>
            <a:ext cx="269240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研究内容及创新点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17BCDBB-BB7A-50C9-6813-236DFF521612}"/>
              </a:ext>
            </a:extLst>
          </p:cNvPr>
          <p:cNvSpPr txBox="1"/>
          <p:nvPr/>
        </p:nvSpPr>
        <p:spPr>
          <a:xfrm>
            <a:off x="2317173" y="3838190"/>
            <a:ext cx="613080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AC5034-97B8-8E40-54A4-024D362D6D4E}"/>
              </a:ext>
            </a:extLst>
          </p:cNvPr>
          <p:cNvSpPr/>
          <p:nvPr/>
        </p:nvSpPr>
        <p:spPr>
          <a:xfrm>
            <a:off x="6682594" y="3914947"/>
            <a:ext cx="2184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Research Summary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3CF8F58-2C23-8C48-9CA5-9D9BCD9899DA}"/>
              </a:ext>
            </a:extLst>
          </p:cNvPr>
          <p:cNvCxnSpPr/>
          <p:nvPr/>
        </p:nvCxnSpPr>
        <p:spPr>
          <a:xfrm>
            <a:off x="6788946" y="4331806"/>
            <a:ext cx="2483446" cy="0"/>
          </a:xfrm>
          <a:prstGeom prst="line">
            <a:avLst/>
          </a:prstGeom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F60D1C2-084E-3E44-35DA-073313482E85}"/>
              </a:ext>
            </a:extLst>
          </p:cNvPr>
          <p:cNvSpPr txBox="1"/>
          <p:nvPr/>
        </p:nvSpPr>
        <p:spPr>
          <a:xfrm>
            <a:off x="6682512" y="4323075"/>
            <a:ext cx="329692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预期结果与进度安排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00ED4A8-01EE-B8D8-8A26-4CB54B63586B}"/>
              </a:ext>
            </a:extLst>
          </p:cNvPr>
          <p:cNvSpPr txBox="1"/>
          <p:nvPr/>
        </p:nvSpPr>
        <p:spPr>
          <a:xfrm>
            <a:off x="6122690" y="3838190"/>
            <a:ext cx="613080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</a:rPr>
              <a:t>4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2VmYTI0MDU0NmVjZGZiMDA1YzIxNTdmNzYxMmJiZm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</TotalTime>
  <Words>61</Words>
  <Application>Microsoft Office PowerPoint</Application>
  <PresentationFormat>宽屏</PresentationFormat>
  <Paragraphs>18</Paragraphs>
  <Slides>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8" baseType="lpstr">
      <vt:lpstr>等线</vt:lpstr>
      <vt:lpstr>等线 Light</vt:lpstr>
      <vt:lpstr>方正小标宋简体</vt:lpstr>
      <vt:lpstr>微软雅黑</vt:lpstr>
      <vt:lpstr>Arial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任远 姚</dc:creator>
  <cp:lastModifiedBy>居要 张</cp:lastModifiedBy>
  <cp:revision>72</cp:revision>
  <dcterms:created xsi:type="dcterms:W3CDTF">2023-09-21T06:19:00Z</dcterms:created>
  <dcterms:modified xsi:type="dcterms:W3CDTF">2026-01-28T08:23:19Z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41D028D2C8E140968AB956EE30950C83_12</vt:lpwstr>
  </property>
  <property fmtid="{D5CDD505-2E9C-101B-9397-08002B2CF9AE}" pid="3" name="KSOProductBuildVer">
    <vt:lpwstr>2052-12.1.0.15712</vt:lpwstr>
  </property>
</Properties>
</file>